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93" r:id="rId5"/>
    <p:sldId id="260" r:id="rId6"/>
    <p:sldId id="268" r:id="rId7"/>
    <p:sldId id="271" r:id="rId8"/>
    <p:sldId id="272" r:id="rId9"/>
    <p:sldId id="273" r:id="rId10"/>
    <p:sldId id="276" r:id="rId11"/>
    <p:sldId id="264" r:id="rId12"/>
    <p:sldId id="283" r:id="rId13"/>
    <p:sldId id="284" r:id="rId14"/>
    <p:sldId id="285" r:id="rId15"/>
    <p:sldId id="288" r:id="rId16"/>
    <p:sldId id="29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9" autoAdjust="0"/>
    <p:restoredTop sz="94980" autoAdjust="0"/>
  </p:normalViewPr>
  <p:slideViewPr>
    <p:cSldViewPr snapToGrid="0">
      <p:cViewPr varScale="1">
        <p:scale>
          <a:sx n="77" d="100"/>
          <a:sy n="77" d="100"/>
        </p:scale>
        <p:origin x="809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2806040A-B77C-4F3F-8402-3EA18CD9623D}"/>
    <pc:docChg chg="modSld">
      <pc:chgData name="Kal Rabb" userId="3edf06299a4717ec" providerId="LiveId" clId="{2806040A-B77C-4F3F-8402-3EA18CD9623D}" dt="2018-10-29T14:06:24.418" v="5" actId="255"/>
      <pc:docMkLst>
        <pc:docMk/>
      </pc:docMkLst>
      <pc:sldChg chg="addSp modSp">
        <pc:chgData name="Kal Rabb" userId="3edf06299a4717ec" providerId="LiveId" clId="{2806040A-B77C-4F3F-8402-3EA18CD9623D}" dt="2018-10-29T14:06:24.418" v="5" actId="255"/>
        <pc:sldMkLst>
          <pc:docMk/>
          <pc:sldMk cId="776148945" sldId="256"/>
        </pc:sldMkLst>
        <pc:spChg chg="add mod">
          <ac:chgData name="Kal Rabb" userId="3edf06299a4717ec" providerId="LiveId" clId="{2806040A-B77C-4F3F-8402-3EA18CD9623D}" dt="2018-10-29T14:06:24.418" v="5" actId="255"/>
          <ac:spMkLst>
            <pc:docMk/>
            <pc:sldMk cId="776148945" sldId="256"/>
            <ac:spMk id="4" creationId="{2C341813-7783-4EE6-AEA7-1BAF0D33952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13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4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6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2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76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79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6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29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8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2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0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4A9E3B-E62F-4AD8-9E35-1B4F779967A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264E5B1-30C4-492F-9ADA-9A2F696CFF3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02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A742D-3F42-4C98-BE38-6B9EE14B5A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40A129-98D3-4918-99E1-23A3DE712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Software architecture analysis method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341813-7783-4EE6-AEA7-1BAF0D33952C}"/>
              </a:ext>
            </a:extLst>
          </p:cNvPr>
          <p:cNvSpPr/>
          <p:nvPr/>
        </p:nvSpPr>
        <p:spPr>
          <a:xfrm>
            <a:off x="298725" y="6434253"/>
            <a:ext cx="409485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http://slashnode.wikidot.com/seng4420-lect07</a:t>
            </a:r>
          </a:p>
        </p:txBody>
      </p:sp>
    </p:spTree>
    <p:extLst>
      <p:ext uri="{BB962C8B-B14F-4D97-AF65-F5344CB8AC3E}">
        <p14:creationId xmlns:p14="http://schemas.microsoft.com/office/powerpoint/2010/main" val="776148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A7FA2-715B-477B-87A2-0B48BA312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207" y="97329"/>
            <a:ext cx="9955535" cy="1619320"/>
          </a:xfrm>
        </p:spPr>
        <p:txBody>
          <a:bodyPr anchor="b">
            <a:normAutofit/>
          </a:bodyPr>
          <a:lstStyle/>
          <a:p>
            <a:r>
              <a:rPr lang="en-US" sz="4400" b="1" dirty="0"/>
              <a:t>Example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3A3AE-B7BE-4818-98F2-EFD56C0F2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207" y="1845734"/>
            <a:ext cx="4293030" cy="4313526"/>
          </a:xfrm>
        </p:spPr>
        <p:txBody>
          <a:bodyPr>
            <a:normAutofit/>
          </a:bodyPr>
          <a:lstStyle/>
          <a:p>
            <a:r>
              <a:rPr lang="en-US" dirty="0"/>
              <a:t>Keyword in Context System (KWICS)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Takes a set of sentences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Shift circularly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Produces all possible versions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Alphabetize the result</a:t>
            </a:r>
          </a:p>
          <a:p>
            <a:pPr marL="200025" lvl="1" indent="-85725">
              <a:spcBef>
                <a:spcPts val="1200"/>
              </a:spcBef>
              <a:buNone/>
            </a:pPr>
            <a:r>
              <a:rPr lang="en-US" sz="2000" dirty="0"/>
              <a:t>Completely useless now</a:t>
            </a:r>
            <a:endParaRPr lang="en-US" dirty="0"/>
          </a:p>
          <a:p>
            <a:pPr marL="200025" lvl="1" indent="-85725">
              <a:spcBef>
                <a:spcPts val="1200"/>
              </a:spcBef>
              <a:buNone/>
            </a:pPr>
            <a:r>
              <a:rPr lang="en-US" sz="2000" dirty="0"/>
              <a:t>Used 50-60 years ago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 digital text search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Print the index on paper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Keep the context close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Easy to search due to alphabetical sorting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86CEC-AFA1-4D9B-A28C-2DC768148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177" y="1845733"/>
            <a:ext cx="5249416" cy="30878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ECD583-DF67-4BC9-8C53-B5EC88FA3C79}"/>
              </a:ext>
            </a:extLst>
          </p:cNvPr>
          <p:cNvSpPr txBox="1"/>
          <p:nvPr/>
        </p:nvSpPr>
        <p:spPr>
          <a:xfrm>
            <a:off x="6425770" y="4933626"/>
            <a:ext cx="2155125" cy="278324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r>
              <a:rPr lang="en-US" sz="1400" dirty="0"/>
              <a:t>Input: </a:t>
            </a:r>
            <a:r>
              <a:rPr lang="en-US" sz="1400" i="1" dirty="0"/>
              <a:t>"the dog in the park"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45568F-A001-452F-BFCE-F9B379171AF4}"/>
              </a:ext>
            </a:extLst>
          </p:cNvPr>
          <p:cNvSpPr txBox="1"/>
          <p:nvPr/>
        </p:nvSpPr>
        <p:spPr>
          <a:xfrm>
            <a:off x="8782702" y="4955583"/>
            <a:ext cx="5334000" cy="1405249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r>
              <a:rPr lang="en-US" sz="1400" dirty="0"/>
              <a:t>Output:</a:t>
            </a:r>
          </a:p>
          <a:p>
            <a:pPr indent="169863"/>
            <a:r>
              <a:rPr lang="en-US" sz="1400" i="1" dirty="0"/>
              <a:t>dog in the park / the</a:t>
            </a:r>
          </a:p>
          <a:p>
            <a:pPr indent="169863"/>
            <a:r>
              <a:rPr lang="en-US" sz="1400" i="1" dirty="0"/>
              <a:t>in the park / the dog</a:t>
            </a:r>
          </a:p>
          <a:p>
            <a:pPr indent="169863"/>
            <a:r>
              <a:rPr lang="en-US" sz="1400" i="1" dirty="0"/>
              <a:t>park / the dog in the</a:t>
            </a:r>
          </a:p>
          <a:p>
            <a:pPr indent="169863"/>
            <a:r>
              <a:rPr lang="en-US" sz="1400" i="1" dirty="0"/>
              <a:t>the dog in the park</a:t>
            </a:r>
          </a:p>
          <a:p>
            <a:pPr indent="169863"/>
            <a:r>
              <a:rPr lang="en-US" sz="1400" i="1" dirty="0"/>
              <a:t>the park / the dog in</a:t>
            </a:r>
          </a:p>
        </p:txBody>
      </p:sp>
    </p:spTree>
    <p:extLst>
      <p:ext uri="{BB962C8B-B14F-4D97-AF65-F5344CB8AC3E}">
        <p14:creationId xmlns:p14="http://schemas.microsoft.com/office/powerpoint/2010/main" val="3579971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D767-F6F1-4ABD-AC65-CED64E411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Developing scenarios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14A79-C659-4AA2-B765-AA2DB6329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US" dirty="0"/>
              <a:t>KWICS has two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End user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Developer</a:t>
            </a:r>
            <a:endParaRPr lang="en-US" dirty="0"/>
          </a:p>
          <a:p>
            <a:r>
              <a:rPr lang="en-US" dirty="0"/>
              <a:t>Scenario 1: Make KWICS operate in an </a:t>
            </a:r>
            <a:r>
              <a:rPr lang="en-US" b="1" dirty="0"/>
              <a:t>incremental rather than batch</a:t>
            </a:r>
            <a:r>
              <a:rPr lang="en-US" dirty="0"/>
              <a:t> fashion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Accept one sentence at a time and produce the keyword index for all sentences given to date</a:t>
            </a:r>
          </a:p>
          <a:p>
            <a:r>
              <a:rPr lang="en-US" dirty="0"/>
              <a:t>Scenario 2: Make KWICS eliminate entries beginning with </a:t>
            </a:r>
            <a:r>
              <a:rPr lang="en-US" b="1" dirty="0"/>
              <a:t>noise words</a:t>
            </a:r>
            <a:r>
              <a:rPr lang="en-US" dirty="0"/>
              <a:t> (articles, pronouns, prepositions and conjunctions)</a:t>
            </a:r>
          </a:p>
          <a:p>
            <a:r>
              <a:rPr lang="en-US" dirty="0"/>
              <a:t>Scenario 3: Change the </a:t>
            </a:r>
            <a:r>
              <a:rPr lang="en-US" b="1" dirty="0"/>
              <a:t>internal representation</a:t>
            </a:r>
            <a:r>
              <a:rPr lang="en-US" dirty="0"/>
              <a:t> of the sentences (</a:t>
            </a:r>
            <a:r>
              <a:rPr lang="en-US" dirty="0" err="1"/>
              <a:t>i</a:t>
            </a:r>
            <a:r>
              <a:rPr lang="en-US" dirty="0"/>
              <a:t>. e. compressed or uncompressed)</a:t>
            </a:r>
          </a:p>
        </p:txBody>
      </p:sp>
    </p:spTree>
    <p:extLst>
      <p:ext uri="{BB962C8B-B14F-4D97-AF65-F5344CB8AC3E}">
        <p14:creationId xmlns:p14="http://schemas.microsoft.com/office/powerpoint/2010/main" val="2999351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507902-07C2-CBD8-AF27-0188E1504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393" y="3498899"/>
            <a:ext cx="4508327" cy="2651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8783B0-B9BA-46F3-B91B-5A431A165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1: Batch </a:t>
            </a:r>
            <a:r>
              <a:rPr lang="en-US" dirty="0">
                <a:sym typeface="Wingdings" panose="05000000000000000000" pitchFamily="2" charset="2"/>
              </a:rPr>
              <a:t> Incremental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01009-B6D8-4F47-B12F-4A33D8521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211" y="1830236"/>
            <a:ext cx="10058400" cy="4023360"/>
          </a:xfrm>
        </p:spPr>
        <p:txBody>
          <a:bodyPr>
            <a:normAutofit/>
          </a:bodyPr>
          <a:lstStyle/>
          <a:p>
            <a:r>
              <a:rPr lang="en-US" dirty="0"/>
              <a:t>This will most likely require modification of: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Input</a:t>
            </a:r>
            <a:r>
              <a:rPr lang="en-US" dirty="0"/>
              <a:t> – yield control to </a:t>
            </a:r>
            <a:r>
              <a:rPr lang="en-US" dirty="0" err="1"/>
              <a:t>MasterControl</a:t>
            </a:r>
            <a:r>
              <a:rPr lang="en-US" dirty="0"/>
              <a:t> after each sentence.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Alphabetizer</a:t>
            </a:r>
            <a:r>
              <a:rPr lang="en-US" dirty="0"/>
              <a:t> – use incremental sorting rather than sorting all at once.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err="1"/>
              <a:t>MasterControl</a:t>
            </a:r>
            <a:r>
              <a:rPr lang="en-US" dirty="0"/>
              <a:t> – loop over subordinate modules for each sentence.</a:t>
            </a:r>
          </a:p>
          <a:p>
            <a:pPr marL="0" indent="0">
              <a:buNone/>
            </a:pPr>
            <a:r>
              <a:rPr lang="en-US" b="1" dirty="0"/>
              <a:t>Weight, Difficulty &amp; Cost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Weight: 0.3</a:t>
            </a:r>
            <a:r>
              <a:rPr lang="en-US" dirty="0"/>
              <a:t> – nice-to-have throughput improvement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Difficulty: Medium–High</a:t>
            </a:r>
            <a:r>
              <a:rPr lang="en-US" dirty="0"/>
              <a:t> – spans 3 modules and touches</a:t>
            </a:r>
          </a:p>
          <a:p>
            <a:pPr marL="384048" lvl="2" indent="0">
              <a:buNone/>
            </a:pPr>
            <a:r>
              <a:rPr lang="en-US" sz="1800" dirty="0"/>
              <a:t>core control flow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Cost: ~24 h</a:t>
            </a:r>
            <a:r>
              <a:rPr lang="en-US" dirty="0"/>
              <a:t> (estimate)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42BC40-9F69-5748-4BCE-B920BCE41B61}"/>
              </a:ext>
            </a:extLst>
          </p:cNvPr>
          <p:cNvSpPr/>
          <p:nvPr/>
        </p:nvSpPr>
        <p:spPr>
          <a:xfrm>
            <a:off x="7971296" y="3395263"/>
            <a:ext cx="1472338" cy="7475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31BA17-AC88-42A0-3C3B-8F7A04ACD2B1}"/>
              </a:ext>
            </a:extLst>
          </p:cNvPr>
          <p:cNvSpPr/>
          <p:nvPr/>
        </p:nvSpPr>
        <p:spPr>
          <a:xfrm>
            <a:off x="6721097" y="4448013"/>
            <a:ext cx="818827" cy="6715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FF88D-63E2-61CB-937B-DEDD9C5E8C67}"/>
              </a:ext>
            </a:extLst>
          </p:cNvPr>
          <p:cNvSpPr/>
          <p:nvPr/>
        </p:nvSpPr>
        <p:spPr>
          <a:xfrm>
            <a:off x="9017430" y="5496210"/>
            <a:ext cx="1867545" cy="7475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5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83B0-B9BA-46F3-B91B-5A431A165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2: Eliminate Noise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01009-B6D8-4F47-B12F-4A33D8521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Probably will require modification of: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err="1"/>
              <a:t>CircularShift</a:t>
            </a:r>
            <a:r>
              <a:rPr lang="en-US" dirty="0"/>
              <a:t> : to delete those sentences beginning with 'noise' words</a:t>
            </a:r>
          </a:p>
          <a:p>
            <a:pPr marL="0" indent="0">
              <a:buNone/>
            </a:pPr>
            <a:r>
              <a:rPr lang="en-US" b="1" dirty="0"/>
              <a:t>Weight, Difficulty &amp; Cost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Weight: 0.2</a:t>
            </a:r>
            <a:r>
              <a:rPr lang="en-US" dirty="0"/>
              <a:t> – minor usability polish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Difficulty: Low</a:t>
            </a:r>
            <a:r>
              <a:rPr lang="en-US" dirty="0"/>
              <a:t> – isolated to a single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Cost: ~4 h</a:t>
            </a:r>
            <a:r>
              <a:rPr lang="en-US" dirty="0"/>
              <a:t> (estimate)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9B55AB-6C08-FAA2-7F43-353DD639A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393" y="3498899"/>
            <a:ext cx="4508327" cy="265195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D0398FF-3439-85DB-B1A1-87E707A85A9A}"/>
              </a:ext>
            </a:extLst>
          </p:cNvPr>
          <p:cNvSpPr/>
          <p:nvPr/>
        </p:nvSpPr>
        <p:spPr>
          <a:xfrm>
            <a:off x="7444353" y="4406163"/>
            <a:ext cx="1146874" cy="6927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8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83B0-B9BA-46F3-B91B-5A431A16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06655" cy="1450757"/>
          </a:xfrm>
        </p:spPr>
        <p:txBody>
          <a:bodyPr/>
          <a:lstStyle/>
          <a:p>
            <a:r>
              <a:rPr lang="en-US" dirty="0"/>
              <a:t>Scenario 3: Change Internal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01009-B6D8-4F47-B12F-4A33D8521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US" dirty="0"/>
              <a:t>Will require modification of: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Characters</a:t>
            </a:r>
            <a:r>
              <a:rPr lang="en-US" dirty="0"/>
              <a:t>: needs to be changed to handle compressed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Note: as all modules use </a:t>
            </a:r>
            <a:r>
              <a:rPr lang="en-US" sz="2000" b="1" dirty="0"/>
              <a:t>Characters</a:t>
            </a:r>
            <a:r>
              <a:rPr lang="en-US" sz="2000" dirty="0"/>
              <a:t> all modules (other than </a:t>
            </a:r>
            <a:r>
              <a:rPr lang="en-US" sz="2000" b="1" dirty="0" err="1"/>
              <a:t>MasterControl</a:t>
            </a:r>
            <a:r>
              <a:rPr lang="en-US" sz="2000" dirty="0"/>
              <a:t>) may need modifying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Refactor into an isolated Line Storage module?</a:t>
            </a:r>
          </a:p>
          <a:p>
            <a:pPr marL="0" indent="0">
              <a:buNone/>
            </a:pPr>
            <a:r>
              <a:rPr lang="en-US" b="1" dirty="0"/>
              <a:t>Weight, Difficulty &amp; Cost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Weight: 0.5</a:t>
            </a:r>
            <a:r>
              <a:rPr lang="en-US" dirty="0"/>
              <a:t> – strategic compression capability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Difficulty: High</a:t>
            </a:r>
            <a:r>
              <a:rPr lang="en-US" dirty="0"/>
              <a:t> – ripples through nearly every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Cost: ~60 h</a:t>
            </a:r>
            <a:r>
              <a:rPr lang="en-US" dirty="0"/>
              <a:t> (estimate)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0CACF0-102E-A801-0BC2-DB9CF8EEF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393" y="3498899"/>
            <a:ext cx="4508327" cy="265195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1A5E5EB-23F5-87A4-01FE-18934CC7118B}"/>
              </a:ext>
            </a:extLst>
          </p:cNvPr>
          <p:cNvSpPr/>
          <p:nvPr/>
        </p:nvSpPr>
        <p:spPr>
          <a:xfrm>
            <a:off x="7046563" y="5527729"/>
            <a:ext cx="1074549" cy="681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7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C36C-2452-217C-31D9-993475C8C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Scenario Interaction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D277E-1A78-77C9-EA58-7BFB48F43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841500"/>
            <a:ext cx="5080000" cy="4025900"/>
          </a:xfrm>
        </p:spPr>
        <p:txBody>
          <a:bodyPr/>
          <a:lstStyle/>
          <a:p>
            <a:r>
              <a:rPr lang="en-US" dirty="0"/>
              <a:t>Comparing affected components across the 3 scenarios reveals coupling: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Scenario 1 &amp; 3</a:t>
            </a:r>
            <a:r>
              <a:rPr lang="en-US" dirty="0"/>
              <a:t> share Input and Alphabetizer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Scenario 2 &amp; 3</a:t>
            </a:r>
            <a:r>
              <a:rPr lang="en-US" dirty="0"/>
              <a:t> share CircularShift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Scenario 1 &amp; 2</a:t>
            </a:r>
            <a:r>
              <a:rPr lang="en-US" dirty="0"/>
              <a:t> share nothing — no interaction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Scenarios 1 &amp; 3 are semantically unrelated (control flow vs. data representation) yet share 2 modules — a coupling red flag (see Step 4)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7283CD-DC05-4965-97E0-F072095C24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271912"/>
              </p:ext>
            </p:extLst>
          </p:nvPr>
        </p:nvGraphicFramePr>
        <p:xfrm>
          <a:off x="6604000" y="1841500"/>
          <a:ext cx="45466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0343578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0909644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1490612252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r>
                        <a:rPr lang="en-US"/>
                        <a:t>Scenario 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Shared 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Interaction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10616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/>
                        <a:t>1 &amp; 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76634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/>
                        <a:t>2 &amp; 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CircularShift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Moderate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93605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/>
                        <a:t>1 &amp; 3</a:t>
                      </a:r>
                    </a:p>
                  </a:txBody>
                  <a:tcPr>
                    <a:solidFill>
                      <a:srgbClr val="F2B1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Input, Alphabetizer</a:t>
                      </a:r>
                    </a:p>
                  </a:txBody>
                  <a:tcPr>
                    <a:solidFill>
                      <a:srgbClr val="F2B1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High</a:t>
                      </a:r>
                    </a:p>
                  </a:txBody>
                  <a:tcPr>
                    <a:solidFill>
                      <a:srgbClr val="F2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442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993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2700-76CB-C890-4DAE-247208B1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7C19D-9067-7AFE-84FF-B97342E1D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841500"/>
            <a:ext cx="5080000" cy="4025900"/>
          </a:xfrm>
        </p:spPr>
        <p:txBody>
          <a:bodyPr/>
          <a:lstStyle/>
          <a:p>
            <a:r>
              <a:rPr lang="en-US" dirty="0"/>
              <a:t>Step 5 combines each scenario's weight and cost into an overall score for the architecture: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Overall score</a:t>
            </a:r>
            <a:r>
              <a:rPr lang="en-US" dirty="0"/>
              <a:t> = Σ (weight × cost) across all scenarios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KWICS's current design scores </a:t>
            </a:r>
            <a:r>
              <a:rPr lang="en-US" b="1" dirty="0"/>
              <a:t>38.0</a:t>
            </a:r>
            <a:r>
              <a:rPr lang="en-US" dirty="0"/>
              <a:t> — driven almost entirely by Scenario 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An alternative design with an isolated Line Storage module (slide 14) would only need to change that one module for Scenario 3 — sharply lowering its total score and making it the better architecture by this method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A8D5BE0-E9CD-4F9A-B999-4F1188CC9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347394"/>
              </p:ext>
            </p:extLst>
          </p:nvPr>
        </p:nvGraphicFramePr>
        <p:xfrm>
          <a:off x="6604000" y="1841500"/>
          <a:ext cx="4546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44698680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112453386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107230441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3455146599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Scenario</a:t>
                      </a:r>
                    </a:p>
                  </a:txBody>
                  <a:tcPr anchor="ctr"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Weight</a:t>
                      </a:r>
                    </a:p>
                  </a:txBody>
                  <a:tcPr anchor="ctr"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Cost</a:t>
                      </a:r>
                    </a:p>
                  </a:txBody>
                  <a:tcPr anchor="ctr"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Weight × Cost</a:t>
                      </a:r>
                    </a:p>
                  </a:txBody>
                  <a:tcPr anchor="ctr">
                    <a:solidFill>
                      <a:srgbClr val="E483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11361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400"/>
                        <a:t>S1: Batch→Incr.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0.3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24h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7.2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56035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400"/>
                        <a:t>S2: Noise Words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0.2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4h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0.8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74633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400"/>
                        <a:t>S3: Internal Rep.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0.5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60h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30.0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146259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Total</a:t>
                      </a:r>
                    </a:p>
                  </a:txBody>
                  <a:tcPr anchor="ctr">
                    <a:solidFill>
                      <a:srgbClr val="F2B18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/>
                        <a:t>1.0</a:t>
                      </a:r>
                    </a:p>
                  </a:txBody>
                  <a:tcPr anchor="ctr">
                    <a:solidFill>
                      <a:srgbClr val="F2B18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/>
                        <a:t>88h</a:t>
                      </a:r>
                    </a:p>
                  </a:txBody>
                  <a:tcPr anchor="ctr">
                    <a:solidFill>
                      <a:srgbClr val="F2B18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/>
                        <a:t>38.0</a:t>
                      </a:r>
                    </a:p>
                  </a:txBody>
                  <a:tcPr anchor="ctr">
                    <a:solidFill>
                      <a:srgbClr val="F2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382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2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403E7-2006-4DFA-9033-8895C4B88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Architecture Analysis Method (SAAM)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49164-824A-46B6-9059-A8961E061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to determine the degree to which an architecture meets its goals. It is used for: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Validation during development / testing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Benchmark when acquiring software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Comparing architectures</a:t>
            </a:r>
          </a:p>
          <a:p>
            <a:r>
              <a:rPr lang="en-US" dirty="0"/>
              <a:t>First formalized architecture evaluation method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Created in 1990s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Introduced the idea of evaluation via scenarios</a:t>
            </a:r>
          </a:p>
        </p:txBody>
      </p:sp>
    </p:spTree>
    <p:extLst>
      <p:ext uri="{BB962C8B-B14F-4D97-AF65-F5344CB8AC3E}">
        <p14:creationId xmlns:p14="http://schemas.microsoft.com/office/powerpoint/2010/main" val="1317456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CC8BF-AD0E-43DD-9F58-55CB2448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Assessments and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8D0D8-823F-49C8-A578-6BAB5E0B7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902063" cy="4563692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/>
              <a:t>Assessment</a:t>
            </a:r>
            <a:r>
              <a:rPr lang="en-US" sz="2200" dirty="0"/>
              <a:t> is completed using </a:t>
            </a:r>
            <a:r>
              <a:rPr lang="en-US" sz="2200" i="1" dirty="0"/>
              <a:t>scenarios</a:t>
            </a:r>
            <a:r>
              <a:rPr lang="en-US" sz="2200" dirty="0"/>
              <a:t>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Scenario - brief description of a single interaction of a stakeholder with a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Scenario - sequence of steps involving the use or modification of the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customer requests a refund via the web portal. The system updates the order status and triggers a confirmation email</a:t>
            </a:r>
          </a:p>
          <a:p>
            <a:r>
              <a:rPr lang="en-US" sz="2200" dirty="0"/>
              <a:t>Not necessarily a run-time interaction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performance stress test scenario, changes scenario, threat scenario, …</a:t>
            </a:r>
          </a:p>
          <a:p>
            <a:r>
              <a:rPr lang="en-US" sz="2200" dirty="0"/>
              <a:t>Scenarios test quality attributes, for example: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By proposing specific changes to be made to a system - </a:t>
            </a:r>
            <a:r>
              <a:rPr lang="en-US" sz="1900" b="1" dirty="0"/>
              <a:t>modifiability</a:t>
            </a:r>
            <a:endParaRPr lang="en-US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By proposing specific threat actions - </a:t>
            </a:r>
            <a:r>
              <a:rPr lang="en-US" sz="1900" b="1" dirty="0"/>
              <a:t>security</a:t>
            </a:r>
            <a:endParaRPr lang="en-US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By proposing usage profiles that tax resources - </a:t>
            </a:r>
            <a:r>
              <a:rPr lang="en-US" sz="1900" b="1" dirty="0"/>
              <a:t>performance</a:t>
            </a:r>
            <a:endParaRPr lang="en-US" sz="1900" dirty="0"/>
          </a:p>
          <a:p>
            <a:r>
              <a:rPr lang="en-US" sz="2200" dirty="0"/>
              <a:t>These quality attributes </a:t>
            </a:r>
            <a:r>
              <a:rPr lang="en-US" sz="2200" i="1" dirty="0"/>
              <a:t>do not exist in isolation</a:t>
            </a:r>
            <a:r>
              <a:rPr lang="en-US" sz="2200" dirty="0"/>
              <a:t>; the context of them is important. For example - a UI is careful designed so that a novice user can use the system with minimal training, but what if experienced users find it tedious?</a:t>
            </a:r>
          </a:p>
        </p:txBody>
      </p:sp>
    </p:spTree>
    <p:extLst>
      <p:ext uri="{BB962C8B-B14F-4D97-AF65-F5344CB8AC3E}">
        <p14:creationId xmlns:p14="http://schemas.microsoft.com/office/powerpoint/2010/main" val="3086872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DFE89-D251-4686-A9EC-865D44E6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SAAM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5D99E-2347-4064-A840-7E480A6B7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Develop scenarios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Classify scenarios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Perform scenario evaluations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Reveal scenario interaction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Overall evaluation</a:t>
            </a:r>
          </a:p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4D1D35-8E8D-45DC-A41C-84AABEC068F3}"/>
              </a:ext>
            </a:extLst>
          </p:cNvPr>
          <p:cNvSpPr/>
          <p:nvPr/>
        </p:nvSpPr>
        <p:spPr>
          <a:xfrm>
            <a:off x="1092200" y="4778644"/>
            <a:ext cx="10058400" cy="1090450"/>
          </a:xfrm>
          <a:prstGeom prst="roundRect">
            <a:avLst/>
          </a:prstGeom>
          <a:solidFill>
            <a:srgbClr val="F7E3CC"/>
          </a:solidFill>
          <a:ln w="12700" cap="flat" cmpd="sng" algn="ctr">
            <a:solidFill>
              <a:srgbClr val="E4831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/>
          <a:lstStyle/>
          <a:p>
            <a:pPr>
              <a:buNone/>
            </a:pPr>
            <a:r>
              <a:rPr lang="en-US" sz="1600" b="1" dirty="0">
                <a:solidFill>
                  <a:srgbClr val="BD582C"/>
                </a:solidFill>
              </a:rPr>
              <a:t>Scenario ≠ Use Case</a:t>
            </a:r>
          </a:p>
          <a:p>
            <a:pPr>
              <a:buNone/>
            </a:pPr>
            <a:r>
              <a:rPr lang="en-US" sz="1600" dirty="0">
                <a:solidFill>
                  <a:srgbClr val="3F3A33"/>
                </a:solidFill>
              </a:rPr>
              <a:t>A use case describes functionality the system already has. A SAAM scenario is broader — it also includes </a:t>
            </a:r>
            <a:r>
              <a:rPr lang="en-US" sz="1600" b="1" dirty="0">
                <a:solidFill>
                  <a:srgbClr val="3F3A33"/>
                </a:solidFill>
              </a:rPr>
              <a:t>indirect scenarios</a:t>
            </a:r>
            <a:r>
              <a:rPr lang="en-US" sz="1600" dirty="0">
                <a:solidFill>
                  <a:srgbClr val="3F3A33"/>
                </a:solidFill>
              </a:rPr>
              <a:t>: hypothetical future changes (e.g. port to a new OS) that no use case would ever cover.</a:t>
            </a:r>
          </a:p>
        </p:txBody>
      </p:sp>
    </p:spTree>
    <p:extLst>
      <p:ext uri="{BB962C8B-B14F-4D97-AF65-F5344CB8AC3E}">
        <p14:creationId xmlns:p14="http://schemas.microsoft.com/office/powerpoint/2010/main" val="1731433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4BF8-B7D1-41AF-A2FF-8859B639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 – Develop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F6B1B-9407-43E2-8E50-62E15D68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into account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System's expected qualities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Users</a:t>
            </a:r>
          </a:p>
          <a:p>
            <a:r>
              <a:rPr lang="en-US" dirty="0"/>
              <a:t>Scenarios represent tasks relevant to different stakeholders, so: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Involve all stakeholders (</a:t>
            </a:r>
            <a:r>
              <a:rPr lang="en-US" dirty="0" err="1"/>
              <a:t>devs</a:t>
            </a:r>
            <a:r>
              <a:rPr lang="en-US" dirty="0"/>
              <a:t>, users, business,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Involve experts (domain &amp; tech =&gt; technical realism)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Cover both use (functionality) and change (evolution) scenarios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Cover all important QAs (users – usability / performance, management – TTM / cost, </a:t>
            </a:r>
            <a:r>
              <a:rPr lang="en-US" dirty="0" err="1"/>
              <a:t>etc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90447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DF5F4-4749-0E72-B973-CBC740F5B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41D0D-9C49-E958-F2EA-5A43F5F92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 – Classify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8261B-9160-EF77-1A6F-EF4557E1F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Scenarios can be divided into two groups:</a:t>
            </a:r>
          </a:p>
          <a:p>
            <a:pPr marL="398463" lvl="1" indent="-171450">
              <a:buFont typeface="Arial" panose="020B0604020202020204" pitchFamily="34" charset="0"/>
              <a:buChar char="•"/>
            </a:pPr>
            <a:r>
              <a:rPr lang="en-US" b="1" dirty="0"/>
              <a:t>Direct</a:t>
            </a:r>
            <a:r>
              <a:rPr lang="en-US" dirty="0"/>
              <a:t> scenarios – can be "walked through" the architecture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e.g. adding a new user role (can use an existing role hierarchy)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Indirect</a:t>
            </a:r>
            <a:r>
              <a:rPr lang="en-US" dirty="0"/>
              <a:t> scenarios – require modification to the system (i.e. extra components &amp; connectors)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e.g. adding a new feature that requires a new service or / and DB schema changes</a:t>
            </a:r>
            <a:endParaRPr lang="en-US" dirty="0"/>
          </a:p>
          <a:p>
            <a:r>
              <a:rPr lang="en-US" dirty="0"/>
              <a:t>The split reveals architectural flexibility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80% scenarios are indirect? Maybe the architecture is too rigid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First numerical insight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61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9B04-150B-40FE-80D2-FA57C96B3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 – Perform Scenario 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50D41-3745-495E-AC36-7D7C86B33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each scenario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List which components and/or connections need to be altered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Weighting of the difficulty of the change(s)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Estimated cost of the changes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measured in effort (engineering hours)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Description of the set of changes required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A84AC0-D4B3-26C0-9A9E-F6002BE12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042380"/>
              </p:ext>
            </p:extLst>
          </p:nvPr>
        </p:nvGraphicFramePr>
        <p:xfrm>
          <a:off x="1156803" y="4013396"/>
          <a:ext cx="9939354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7871">
                  <a:extLst>
                    <a:ext uri="{9D8B030D-6E8A-4147-A177-3AD203B41FA5}">
                      <a16:colId xmlns:a16="http://schemas.microsoft.com/office/drawing/2014/main" val="3136376237"/>
                    </a:ext>
                  </a:extLst>
                </a:gridCol>
                <a:gridCol w="2575638">
                  <a:extLst>
                    <a:ext uri="{9D8B030D-6E8A-4147-A177-3AD203B41FA5}">
                      <a16:colId xmlns:a16="http://schemas.microsoft.com/office/drawing/2014/main" val="2920480097"/>
                    </a:ext>
                  </a:extLst>
                </a:gridCol>
                <a:gridCol w="1322522">
                  <a:extLst>
                    <a:ext uri="{9D8B030D-6E8A-4147-A177-3AD203B41FA5}">
                      <a16:colId xmlns:a16="http://schemas.microsoft.com/office/drawing/2014/main" val="2835671707"/>
                    </a:ext>
                  </a:extLst>
                </a:gridCol>
                <a:gridCol w="1015602">
                  <a:extLst>
                    <a:ext uri="{9D8B030D-6E8A-4147-A177-3AD203B41FA5}">
                      <a16:colId xmlns:a16="http://schemas.microsoft.com/office/drawing/2014/main" val="3277357497"/>
                    </a:ext>
                  </a:extLst>
                </a:gridCol>
                <a:gridCol w="3037721">
                  <a:extLst>
                    <a:ext uri="{9D8B030D-6E8A-4147-A177-3AD203B41FA5}">
                      <a16:colId xmlns:a16="http://schemas.microsoft.com/office/drawing/2014/main" val="10413219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Affected components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Difficulty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40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 new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 services &amp; data 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7013" indent="-227013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Modify 3 services</a:t>
                      </a:r>
                    </a:p>
                    <a:p>
                      <a:pPr marL="227013" indent="-227013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Create 3 data pipelines</a:t>
                      </a:r>
                    </a:p>
                    <a:p>
                      <a:pPr marL="227013" indent="-227013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Update data mart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16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 payment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7013" indent="-227013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Implement new adapter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95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408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082CF-923F-2C6E-9DEE-B403ECB52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DE1E4-D42E-CE0F-FADD-A9BA8069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 – Reveal Scenario Interaction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E0E3-0CED-1865-010C-755007494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US" b="1" dirty="0"/>
              <a:t>Semantically</a:t>
            </a:r>
            <a:r>
              <a:rPr lang="en-US" dirty="0"/>
              <a:t> different indirect scenarios require the same component to be changed (interacts with it?)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i="1" dirty="0"/>
              <a:t>"Semantically different" </a:t>
            </a:r>
            <a:r>
              <a:rPr lang="en-US" dirty="0"/>
              <a:t>= scenarios serving unrelated concerns, not just worded differently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Exposes flaws in functionality allocation / system decomposition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 Low cohesion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 High coupling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 High structural complexity</a:t>
            </a:r>
          </a:p>
          <a:p>
            <a:r>
              <a:rPr lang="en-US" dirty="0"/>
              <a:t>Semantically different, not just different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different scenarios about user roles interact with the same component – good</a:t>
            </a:r>
          </a:p>
          <a:p>
            <a:r>
              <a:rPr lang="en-US" b="1" dirty="0"/>
              <a:t>High interaction</a:t>
            </a:r>
            <a:r>
              <a:rPr lang="en-US" dirty="0"/>
              <a:t> between semantically </a:t>
            </a:r>
            <a:r>
              <a:rPr lang="en-US" i="1" dirty="0"/>
              <a:t>related</a:t>
            </a:r>
            <a:r>
              <a:rPr lang="en-US" dirty="0"/>
              <a:t> scenarios indicates high cohesion.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1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D745-87F1-437E-8728-F6F6B8E00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 – Overall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DB109-009D-46ED-A6CE-97AC05897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are comparing architectures…</a:t>
            </a:r>
          </a:p>
          <a:p>
            <a:r>
              <a:rPr lang="en-US" dirty="0"/>
              <a:t>“</a:t>
            </a:r>
            <a:r>
              <a:rPr lang="en-US" i="1" dirty="0"/>
              <a:t>Importance-weight</a:t>
            </a:r>
            <a:r>
              <a:rPr lang="en-US" dirty="0"/>
              <a:t>" should be assigned to each scenario and the scenario interactions.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Process involving all stakeholders</a:t>
            </a:r>
          </a:p>
          <a:p>
            <a:r>
              <a:rPr lang="en-US" dirty="0"/>
              <a:t>The weighting is used to determine an overall ranking of candidate architectures</a:t>
            </a:r>
          </a:p>
          <a:p>
            <a:r>
              <a:rPr lang="en-US" dirty="0"/>
              <a:t>Note: Weights and costs are subjective estimates from stakeholders/architects — no fixed numeric scale; this is a known SAAM limitation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2B651E-1C70-C474-A1B1-1A0FA5D77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631980"/>
              </p:ext>
            </p:extLst>
          </p:nvPr>
        </p:nvGraphicFramePr>
        <p:xfrm>
          <a:off x="2062480" y="4494108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10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787549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1379806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7409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Arch A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Arch B 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19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Add new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410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Add payment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911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(weighted)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191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59390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EF42E85-7898-4A22-88E1-079D8971D4AB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5359d5b5-d0ce-4367-8c0d-2f3b416c5dfc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6751</TotalTime>
  <Words>1307</Words>
  <Application>Microsoft Office PowerPoint</Application>
  <PresentationFormat>Widescreen</PresentationFormat>
  <Paragraphs>201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Retrospect</vt:lpstr>
      <vt:lpstr>SAAM</vt:lpstr>
      <vt:lpstr>Software Architecture Analysis Method (SAAM) </vt:lpstr>
      <vt:lpstr>Assessments and Scenarios</vt:lpstr>
      <vt:lpstr>SAAM Steps</vt:lpstr>
      <vt:lpstr>Step 1 – Develop Scenarios</vt:lpstr>
      <vt:lpstr>Step 2 – Classify Scenarios</vt:lpstr>
      <vt:lpstr>Step 3 – Perform Scenario Evaluations</vt:lpstr>
      <vt:lpstr>Step 4 – Reveal Scenario Interaction</vt:lpstr>
      <vt:lpstr>Step 5 – Overall Evaluation</vt:lpstr>
      <vt:lpstr>Example</vt:lpstr>
      <vt:lpstr>Developing scenarios</vt:lpstr>
      <vt:lpstr>Scenario 1: Batch  Incremental</vt:lpstr>
      <vt:lpstr>Scenario 2: Eliminate Noise Words</vt:lpstr>
      <vt:lpstr>Scenario 3: Change Internal Representation</vt:lpstr>
      <vt:lpstr>Scenario Interaction</vt:lpstr>
      <vt:lpstr>Overall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SAAM</dc:title>
  <dc:creator>Kal Rabb</dc:creator>
  <cp:lastModifiedBy>Christopher Wake</cp:lastModifiedBy>
  <cp:revision>44</cp:revision>
  <dcterms:created xsi:type="dcterms:W3CDTF">2018-10-29T13:58:26Z</dcterms:created>
  <dcterms:modified xsi:type="dcterms:W3CDTF">2026-07-09T19:52:23Z</dcterms:modified>
</cp:coreProperties>
</file>